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Garet" panose="020B0604020202020204" charset="0"/>
      <p:regular r:id="rId15"/>
    </p:embeddedFont>
    <p:embeddedFont>
      <p:font typeface="Garet Bold" panose="020B0604020202020204" charset="0"/>
      <p:regular r:id="rId16"/>
    </p:embeddedFont>
    <p:embeddedFont>
      <p:font typeface="Garet Italics" panose="020B0604020202020204" charset="0"/>
      <p:regular r:id="rId17"/>
    </p:embeddedFont>
    <p:embeddedFont>
      <p:font typeface="Space Mono" panose="020B0604020202020204" charset="0"/>
      <p:regular r:id="rId18"/>
    </p:embeddedFont>
    <p:embeddedFont>
      <p:font typeface="Space Mono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143500"/>
            <a:ext cx="18288000" cy="9877425"/>
          </a:xfrm>
          <a:custGeom>
            <a:avLst/>
            <a:gdLst/>
            <a:ahLst/>
            <a:cxnLst/>
            <a:rect l="l" t="t" r="r" b="b"/>
            <a:pathLst>
              <a:path w="18288000" h="9877425">
                <a:moveTo>
                  <a:pt x="0" y="0"/>
                </a:moveTo>
                <a:lnTo>
                  <a:pt x="18288000" y="0"/>
                </a:lnTo>
                <a:lnTo>
                  <a:pt x="18288000" y="9877425"/>
                </a:lnTo>
                <a:lnTo>
                  <a:pt x="0" y="9877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4304318" y="974961"/>
            <a:ext cx="9679364" cy="25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>
                <a:solidFill>
                  <a:srgbClr val="FFFFFF">
                    <a:alpha val="80000"/>
                  </a:srgbClr>
                </a:solidFill>
                <a:latin typeface="Space Mono"/>
                <a:ea typeface="Space Mono"/>
                <a:cs typeface="Space Mono"/>
                <a:sym typeface="Space Mono"/>
              </a:rPr>
              <a:t>PROGRAMMING FOR DATA ANALYTICS</a:t>
            </a:r>
          </a:p>
          <a:p>
            <a:pPr algn="ctr">
              <a:lnSpc>
                <a:spcPts val="6780"/>
              </a:lnSpc>
            </a:pPr>
            <a:r>
              <a:rPr lang="en-US" sz="6000">
                <a:solidFill>
                  <a:srgbClr val="FFFFFF">
                    <a:alpha val="80000"/>
                  </a:srgbClr>
                </a:solidFill>
                <a:latin typeface="Space Mono"/>
                <a:ea typeface="Space Mono"/>
                <a:cs typeface="Space Mono"/>
                <a:sym typeface="Space Mono"/>
              </a:rPr>
              <a:t>(ST1511)</a:t>
            </a:r>
          </a:p>
        </p:txBody>
      </p:sp>
      <p:sp>
        <p:nvSpPr>
          <p:cNvPr id="4" name="Freeform 4"/>
          <p:cNvSpPr/>
          <p:nvPr/>
        </p:nvSpPr>
        <p:spPr>
          <a:xfrm>
            <a:off x="14633462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4852900" y="79084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070094" y="4523422"/>
            <a:ext cx="14147811" cy="127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4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“How do salary offerings vary by employment type and remote work arrangement?”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0094" y="6994034"/>
            <a:ext cx="14147811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Kendrick Slamat</a:t>
            </a:r>
          </a:p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DAAA/FT/1B/03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504806"/>
            <a:ext cx="9694548" cy="6782194"/>
          </a:xfrm>
          <a:custGeom>
            <a:avLst/>
            <a:gdLst/>
            <a:ahLst/>
            <a:cxnLst/>
            <a:rect l="l" t="t" r="r" b="b"/>
            <a:pathLst>
              <a:path w="9694548" h="6782194">
                <a:moveTo>
                  <a:pt x="0" y="0"/>
                </a:moveTo>
                <a:lnTo>
                  <a:pt x="9694548" y="0"/>
                </a:lnTo>
                <a:lnTo>
                  <a:pt x="9694548" y="6782194"/>
                </a:lnTo>
                <a:lnTo>
                  <a:pt x="0" y="678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4109257" y="-8639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2867631" flipH="1">
            <a:off x="14454938" y="4652624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5266853" y="608028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4873733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8089182" y="753111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1061415" y="1731273"/>
            <a:ext cx="4336844" cy="7749955"/>
          </a:xfrm>
          <a:custGeom>
            <a:avLst/>
            <a:gdLst/>
            <a:ahLst/>
            <a:cxnLst/>
            <a:rect l="l" t="t" r="r" b="b"/>
            <a:pathLst>
              <a:path w="4336844" h="7749955">
                <a:moveTo>
                  <a:pt x="0" y="0"/>
                </a:moveTo>
                <a:lnTo>
                  <a:pt x="4336844" y="0"/>
                </a:lnTo>
                <a:lnTo>
                  <a:pt x="4336844" y="7749956"/>
                </a:lnTo>
                <a:lnTo>
                  <a:pt x="0" y="774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0" y="518130"/>
            <a:ext cx="182880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HEATMAP: EMPLOYMENT TYPE X WORK STATUS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3613" y="1674123"/>
            <a:ext cx="9155723" cy="711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Visual Patterns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Stronger, warmer colours on the Remote column show that remote roles generally offer higher salaries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Contract and Full-time rows stand out with the highest intensity, especially on the Remote side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Internship and Part-time rows remain in cooler tones, indicating consistently lower salaries</a:t>
            </a: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the Heatmap Highlights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Makes salary gaps immediately visible through colour contrast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Shows both dimensions (work type + remote status) at once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Reveals clear salary jumps — e.g., Remote Full-time vs Unspecified Full-time</a:t>
            </a: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Notable Observations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“Other” (Remote) shows the brightest cell (highest median)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Volunteer (Unspecified) shows $50k, likely due to a very small sample size.</a:t>
            </a: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Only 2 categories: Remote and Unspecified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Some rows are affected by small sample sizes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09257" y="-8639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867631" flipH="1">
            <a:off x="14454938" y="4652624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266853" y="608028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873733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8089182" y="753111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7165334" y="1852353"/>
            <a:ext cx="10644435" cy="5960884"/>
          </a:xfrm>
          <a:custGeom>
            <a:avLst/>
            <a:gdLst/>
            <a:ahLst/>
            <a:cxnLst/>
            <a:rect l="l" t="t" r="r" b="b"/>
            <a:pathLst>
              <a:path w="10644435" h="5960884">
                <a:moveTo>
                  <a:pt x="0" y="0"/>
                </a:moveTo>
                <a:lnTo>
                  <a:pt x="10644435" y="0"/>
                </a:lnTo>
                <a:lnTo>
                  <a:pt x="10644435" y="5960884"/>
                </a:lnTo>
                <a:lnTo>
                  <a:pt x="0" y="5960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778686" y="2076824"/>
            <a:ext cx="6237073" cy="543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Patterns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Full dataset is strongly right-skewed due to extremely high salaries.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Most jobs lie between $40k–$125k, but this is hidden before filtering.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After removing outliers, the distribution becomes much clearer and more realistic.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What the Histograms Reveal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Outliers stretch the axis, compressing the true distribution on the left.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Filtered view shows a clear peak around $50k–$100k, representing typical salaries.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Removing outliers improves visibility while keeping the overall shape.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8686" y="7930811"/>
            <a:ext cx="6674720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Interpretation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data naturally skews right — a few roles pay far more than the rest.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Outliers matter for context but can distort general salary comparisons.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90204" y="8087974"/>
            <a:ext cx="8365314" cy="132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IQR may remove a few high-salary roles, but they are very rare and do not change the overall salary pattern.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518130"/>
            <a:ext cx="182880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MEDIAN SALARY DISTRIBUTION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09257" y="-8639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867631" flipH="1">
            <a:off x="14454938" y="4652624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266853" y="608028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873733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7957776" y="7784706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8605194" y="2013480"/>
            <a:ext cx="9070690" cy="5771226"/>
          </a:xfrm>
          <a:custGeom>
            <a:avLst/>
            <a:gdLst/>
            <a:ahLst/>
            <a:cxnLst/>
            <a:rect l="l" t="t" r="r" b="b"/>
            <a:pathLst>
              <a:path w="9070690" h="5771226">
                <a:moveTo>
                  <a:pt x="0" y="0"/>
                </a:moveTo>
                <a:lnTo>
                  <a:pt x="9070689" y="0"/>
                </a:lnTo>
                <a:lnTo>
                  <a:pt x="9070689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778686" y="2076824"/>
            <a:ext cx="6237073" cy="358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</a:t>
            </a: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ey Insights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Full-time and Contract roles have the highest medians and widest spread.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Part-time, Temporary, and Internship roles show lower, tighter ranges.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Volunteer roles correctly show a median of $0.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Outliers in the first plot inflate salary ranges, especially for Full-time and Contract.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After removing outliers, salary patterns become clearer and easier to compare across job types.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5979" y="5834327"/>
            <a:ext cx="8027196" cy="200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Interpretation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variability reflects the nature of each job type — flexible roles (Full-time/Contract) naturally have wider pay ranges.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Removing outliers reveals realistic salary expectations for most workers while preserving the overall trends.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5979" y="8010680"/>
            <a:ext cx="13380743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Some categories still have small sample sizes (e.g., Volunteer), which limits comparison accuracy.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Outlier removal may hide legitimate high-earning roles, especially in specialized industries.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518130"/>
            <a:ext cx="182880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SALARY SPREAD BY EMPLOYMENT TYPE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412026" y="3504806"/>
            <a:ext cx="9694548" cy="6782194"/>
          </a:xfrm>
          <a:custGeom>
            <a:avLst/>
            <a:gdLst/>
            <a:ahLst/>
            <a:cxnLst/>
            <a:rect l="l" t="t" r="r" b="b"/>
            <a:pathLst>
              <a:path w="9694548" h="6782194">
                <a:moveTo>
                  <a:pt x="9694548" y="0"/>
                </a:moveTo>
                <a:lnTo>
                  <a:pt x="0" y="0"/>
                </a:lnTo>
                <a:lnTo>
                  <a:pt x="0" y="6782194"/>
                </a:lnTo>
                <a:lnTo>
                  <a:pt x="9694548" y="6782194"/>
                </a:lnTo>
                <a:lnTo>
                  <a:pt x="969454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922678" y="604458"/>
            <a:ext cx="628164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2528429" y="7262454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922678" y="1895077"/>
            <a:ext cx="13551201" cy="204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Takeaways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Contract &amp; Full-time roles offer the highest salaries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Remote roles consistently pay more than Unspecified roles</a:t>
            </a:r>
          </a:p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Salary ranking stays stable → Contract &gt; Full-time &gt; Temporary &gt; Other &gt; Internship &gt; Part-time &gt; Volunteer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Most salaries fall within $40k–$125k, before extreme outliers stretch the distribution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Removing outliers reveals clearer, typical salary patterns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2678" y="4156947"/>
            <a:ext cx="11489348" cy="40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“Unspecified” remote status mixes on-site, hybrid, and unknown</a:t>
            </a:r>
          </a:p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Small categories (Volunteer, Other) skew medians</a:t>
            </a:r>
          </a:p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• Posted salary may differ from actual compensation</a:t>
            </a:r>
          </a:p>
          <a:p>
            <a:pPr algn="l">
              <a:lnSpc>
                <a:spcPts val="279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Overall Conclusion</a:t>
            </a:r>
          </a:p>
          <a:p>
            <a:pPr algn="l">
              <a:lnSpc>
                <a:spcPts val="279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Salaries vary significantly by both employment type and remote status.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Contract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Full-time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positions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offer the highest earnings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while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lower-commitment roles pay less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Remote roles consistently pay more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than unspecified ones, with Remote Contract and Remote Full-time jobs showing the strongest financial advantage.</a:t>
            </a:r>
          </a:p>
          <a:p>
            <a:pPr algn="l">
              <a:lnSpc>
                <a:spcPts val="3409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92570" y="810833"/>
            <a:ext cx="6162616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"/>
                <a:ea typeface="Garet"/>
                <a:cs typeface="Garet"/>
                <a:sym typeface="Garet"/>
              </a:rPr>
              <a:t>“How do </a:t>
            </a:r>
            <a:r>
              <a:rPr lang="en-US" sz="2000" b="1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 Bold"/>
                <a:ea typeface="Garet Bold"/>
                <a:cs typeface="Garet Bold"/>
                <a:sym typeface="Garet Bold"/>
              </a:rPr>
              <a:t>salary offerings</a:t>
            </a:r>
            <a:r>
              <a:rPr lang="en-US" sz="200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"/>
                <a:ea typeface="Garet"/>
                <a:cs typeface="Garet"/>
                <a:sym typeface="Garet"/>
              </a:rPr>
              <a:t> vary by </a:t>
            </a:r>
            <a:r>
              <a:rPr lang="en-US" sz="2000" b="1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 Bold"/>
                <a:ea typeface="Garet Bold"/>
                <a:cs typeface="Garet Bold"/>
                <a:sym typeface="Garet Bold"/>
              </a:rPr>
              <a:t>employment type</a:t>
            </a:r>
            <a:r>
              <a:rPr lang="en-US" sz="200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000" b="1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 Bold"/>
                <a:ea typeface="Garet Bold"/>
                <a:cs typeface="Garet Bold"/>
                <a:sym typeface="Garet Bold"/>
              </a:rPr>
              <a:t>remote work arrangement</a:t>
            </a:r>
            <a:r>
              <a:rPr lang="en-US" sz="2000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50000">
                      <a:srgbClr val="FFFFFF">
                        <a:alpha val="100000"/>
                      </a:srgbClr>
                    </a:gs>
                    <a:gs pos="100000">
                      <a:srgbClr val="D6D6D6">
                        <a:alpha val="100000"/>
                      </a:srgbClr>
                    </a:gs>
                  </a:gsLst>
                  <a:lin ang="0"/>
                </a:gradFill>
                <a:latin typeface="Garet"/>
                <a:ea typeface="Garet"/>
                <a:cs typeface="Garet"/>
                <a:sym typeface="Garet"/>
              </a:rPr>
              <a:t>?”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-3320168" y="4319588"/>
            <a:ext cx="11018446" cy="9877425"/>
          </a:xfrm>
          <a:custGeom>
            <a:avLst/>
            <a:gdLst/>
            <a:ahLst/>
            <a:cxnLst/>
            <a:rect l="l" t="t" r="r" b="b"/>
            <a:pathLst>
              <a:path w="11018446" h="9877425">
                <a:moveTo>
                  <a:pt x="11018446" y="0"/>
                </a:moveTo>
                <a:lnTo>
                  <a:pt x="0" y="0"/>
                </a:lnTo>
                <a:lnTo>
                  <a:pt x="0" y="9877424"/>
                </a:lnTo>
                <a:lnTo>
                  <a:pt x="11018446" y="9877424"/>
                </a:lnTo>
                <a:lnTo>
                  <a:pt x="11018446" y="0"/>
                </a:lnTo>
                <a:close/>
              </a:path>
            </a:pathLst>
          </a:custGeom>
          <a:blipFill>
            <a:blip r:embed="rId5"/>
            <a:stretch>
              <a:fillRect l="-65976"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79393" y="53017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flipH="1">
            <a:off x="11636695" y="-990492"/>
            <a:ext cx="8817215" cy="14025903"/>
          </a:xfrm>
          <a:custGeom>
            <a:avLst/>
            <a:gdLst/>
            <a:ahLst/>
            <a:cxnLst/>
            <a:rect l="l" t="t" r="r" b="b"/>
            <a:pathLst>
              <a:path w="8817215" h="14025903">
                <a:moveTo>
                  <a:pt x="8817215" y="0"/>
                </a:moveTo>
                <a:lnTo>
                  <a:pt x="0" y="0"/>
                </a:lnTo>
                <a:lnTo>
                  <a:pt x="0" y="14025903"/>
                </a:lnTo>
                <a:lnTo>
                  <a:pt x="8817215" y="14025903"/>
                </a:lnTo>
                <a:lnTo>
                  <a:pt x="88172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3926591" y="-99049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0976281" y="2505828"/>
            <a:ext cx="7076274" cy="5007825"/>
          </a:xfrm>
          <a:custGeom>
            <a:avLst/>
            <a:gdLst/>
            <a:ahLst/>
            <a:cxnLst/>
            <a:rect l="l" t="t" r="r" b="b"/>
            <a:pathLst>
              <a:path w="7076274" h="5007825">
                <a:moveTo>
                  <a:pt x="0" y="0"/>
                </a:moveTo>
                <a:lnTo>
                  <a:pt x="7076275" y="0"/>
                </a:lnTo>
                <a:lnTo>
                  <a:pt x="7076275" y="5007825"/>
                </a:lnTo>
                <a:lnTo>
                  <a:pt x="0" y="5007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0" y="355836"/>
            <a:ext cx="182880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TASK 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8056" y="2188045"/>
            <a:ext cx="10178085" cy="670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Task Overview</a:t>
            </a:r>
          </a:p>
          <a:p>
            <a:pPr algn="l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 postings data is often messy and inconsistent, requiring careful preparation before meaningful analysis.</a:t>
            </a:r>
          </a:p>
          <a:p>
            <a:pPr algn="l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Key issues encountered include:</a:t>
            </a:r>
          </a:p>
          <a:p>
            <a:pPr marL="367032" lvl="1" indent="-183516" algn="l">
              <a:lnSpc>
                <a:spcPts val="2737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Missing or incomplete salary information</a:t>
            </a:r>
          </a:p>
          <a:p>
            <a:pPr marL="367032" lvl="1" indent="-183516" algn="l">
              <a:lnSpc>
                <a:spcPts val="2737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Inconsistent employment type formatting</a:t>
            </a:r>
          </a:p>
          <a:p>
            <a:pPr marL="367032" lvl="1" indent="-183516" algn="l">
              <a:lnSpc>
                <a:spcPts val="2737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Ambiguous remote work indicators</a:t>
            </a:r>
          </a:p>
          <a:p>
            <a:pPr marL="367032" lvl="1" indent="-183516" algn="l">
              <a:lnSpc>
                <a:spcPts val="2737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Duplicate or mismatched job IDs across datasets</a:t>
            </a:r>
          </a:p>
          <a:p>
            <a:pPr algn="l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These challenges highlight the need for structured data cleaning and preprocessing to ensure reliable insights.</a:t>
            </a:r>
          </a:p>
          <a:p>
            <a:pPr algn="l">
              <a:lnSpc>
                <a:spcPts val="2737"/>
              </a:lnSpc>
            </a:pPr>
            <a:endParaRPr lang="en-US" sz="1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41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Main Tasks Performed</a:t>
            </a:r>
          </a:p>
          <a:p>
            <a:pPr marL="367031" lvl="1" indent="-183515" algn="l">
              <a:lnSpc>
                <a:spcPts val="2737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 and preprocess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all five datasets to standardize formats and handle missing values</a:t>
            </a:r>
          </a:p>
          <a:p>
            <a:pPr marL="367031" lvl="1" indent="-183515" algn="l">
              <a:lnSpc>
                <a:spcPts val="2737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Extract and engineer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features, removing irrelevant or repeated variables</a:t>
            </a:r>
          </a:p>
          <a:p>
            <a:pPr marL="367031" lvl="1" indent="-183515" algn="l">
              <a:lnSpc>
                <a:spcPts val="2737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Merge 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datasets using common identifiers to build a unified and analyzable structure</a:t>
            </a:r>
          </a:p>
          <a:p>
            <a:pPr marL="367031" lvl="1" indent="-183515" algn="l">
              <a:lnSpc>
                <a:spcPts val="2737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Visualize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key salary patterns across employment types and remote work arrangements</a:t>
            </a:r>
          </a:p>
          <a:p>
            <a:pPr marL="367031" lvl="1" indent="-183515" algn="l">
              <a:lnSpc>
                <a:spcPts val="2737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Interpret findings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directly address the research question</a:t>
            </a:r>
          </a:p>
          <a:p>
            <a:pPr algn="l">
              <a:lnSpc>
                <a:spcPts val="2737"/>
              </a:lnSpc>
            </a:pPr>
            <a:endParaRPr lang="en-US" sz="1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37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Tools Used: NumPy · Pandas · Matplotlib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01571" y="-1163152"/>
            <a:ext cx="5207794" cy="9258300"/>
          </a:xfrm>
          <a:custGeom>
            <a:avLst/>
            <a:gdLst/>
            <a:ahLst/>
            <a:cxnLst/>
            <a:rect l="l" t="t" r="r" b="b"/>
            <a:pathLst>
              <a:path w="5207794" h="9258300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4201385" y="5880610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000248" y="-1428466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3459216" y="-1220123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0532457" y="5765238"/>
            <a:ext cx="7104466" cy="2568538"/>
          </a:xfrm>
          <a:custGeom>
            <a:avLst/>
            <a:gdLst/>
            <a:ahLst/>
            <a:cxnLst/>
            <a:rect l="l" t="t" r="r" b="b"/>
            <a:pathLst>
              <a:path w="7104466" h="2568538">
                <a:moveTo>
                  <a:pt x="0" y="0"/>
                </a:moveTo>
                <a:lnTo>
                  <a:pt x="7104466" y="0"/>
                </a:lnTo>
                <a:lnTo>
                  <a:pt x="7104466" y="2568538"/>
                </a:lnTo>
                <a:lnTo>
                  <a:pt x="0" y="2568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2002930" y="1311676"/>
            <a:ext cx="3923226" cy="365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Research Question: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15445" y="2054509"/>
            <a:ext cx="890983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“How do </a:t>
            </a:r>
            <a:r>
              <a:rPr lang="en-US" sz="2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salary offerings</a:t>
            </a: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vary by </a:t>
            </a:r>
            <a:r>
              <a:rPr lang="en-US" sz="2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employment type</a:t>
            </a: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</a:t>
            </a:r>
            <a:r>
              <a:rPr lang="en-US" sz="27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remote work arrangement</a:t>
            </a:r>
            <a:r>
              <a:rPr lang="en-US" sz="27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?”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2930" y="3408848"/>
            <a:ext cx="8938109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This analysis investigates:</a:t>
            </a:r>
          </a:p>
          <a:p>
            <a:pPr algn="l">
              <a:lnSpc>
                <a:spcPts val="3299"/>
              </a:lnSpc>
            </a:pPr>
            <a:endParaRPr lang="en-US" sz="21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Whether certain employment types receive higher salaries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How salary levels differ across on-site, hybrid, and fully remote roles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Patterns and distribution shifts in salary based on work arrangement</a:t>
            </a: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Learning Objectives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Understand the structure and issues within the datasets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Apply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cleaning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handle inconsistencies and missing values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Perform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preprocessing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and simple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Merge multiple datasets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into a unified DataFrame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Create effective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Matplotlib visualisations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explore salary trends</a:t>
            </a:r>
          </a:p>
          <a:p>
            <a:pPr marL="388620" lvl="1" indent="-194310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Draw </a:t>
            </a: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meaningful insights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to answer the research question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3307" y="5529082"/>
            <a:ext cx="6825080" cy="481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1"/>
              </a:lnSpc>
              <a:spcBef>
                <a:spcPct val="0"/>
              </a:spcBef>
            </a:pPr>
            <a:r>
              <a:rPr lang="en-US" sz="1700">
                <a:solidFill>
                  <a:srgbClr val="FFFFFF">
                    <a:alpha val="85882"/>
                  </a:srgbClr>
                </a:solidFill>
                <a:latin typeface="Garet"/>
                <a:ea typeface="Garet"/>
                <a:cs typeface="Garet"/>
                <a:sym typeface="Garet"/>
              </a:rPr>
              <a:t>These objectives directly support the analysis needed to answer the research question.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12602" y="340225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flipH="1">
            <a:off x="-222218" y="-477520"/>
            <a:ext cx="5007541" cy="8902294"/>
          </a:xfrm>
          <a:custGeom>
            <a:avLst/>
            <a:gdLst/>
            <a:ahLst/>
            <a:cxnLst/>
            <a:rect l="l" t="t" r="r" b="b"/>
            <a:pathLst>
              <a:path w="5007541" h="8902294">
                <a:moveTo>
                  <a:pt x="5007540" y="0"/>
                </a:moveTo>
                <a:lnTo>
                  <a:pt x="0" y="0"/>
                </a:lnTo>
                <a:lnTo>
                  <a:pt x="0" y="8902294"/>
                </a:lnTo>
                <a:lnTo>
                  <a:pt x="5007540" y="8902294"/>
                </a:lnTo>
                <a:lnTo>
                  <a:pt x="500754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3711667" y="-272344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1028700" y="2589862"/>
            <a:ext cx="9008495" cy="59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 &amp; Explore Datasets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Import the five job posting datasets, inspect structure, identify key columns, and check for inconsistencies.</a:t>
            </a: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Select Key Features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Focus on salary data, employment type, remote ratio, job titles, and identifiers required for merging.</a:t>
            </a: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Merge Datasets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Combine data using job_id to build a unified DataFrame for consistent analysis.</a:t>
            </a: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Clean &amp; Preprocess Data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Handle missing values, correct inconsistent categories, engineer simple features, and remove duplicates.</a:t>
            </a: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Visualize Salary Patterns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Use Matplotlib to create bar, box, histogram, scatter, and pie/line charts that reveal salary trends.</a:t>
            </a:r>
          </a:p>
          <a:p>
            <a:pPr algn="l">
              <a:lnSpc>
                <a:spcPts val="279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Analyse &amp; Conclude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Interpret patterns and draw insights to answer the research question.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7471881" y="723982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0" y="815896"/>
            <a:ext cx="11126419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WORKFLOW OVERVIEW</a:t>
            </a:r>
          </a:p>
        </p:txBody>
      </p:sp>
      <p:sp>
        <p:nvSpPr>
          <p:cNvPr id="8" name="Freeform 8"/>
          <p:cNvSpPr/>
          <p:nvPr/>
        </p:nvSpPr>
        <p:spPr>
          <a:xfrm rot="-3567694">
            <a:off x="12577766" y="6096217"/>
            <a:ext cx="7535366" cy="4187635"/>
          </a:xfrm>
          <a:custGeom>
            <a:avLst/>
            <a:gdLst/>
            <a:ahLst/>
            <a:cxnLst/>
            <a:rect l="l" t="t" r="r" b="b"/>
            <a:pathLst>
              <a:path w="7535366" h="4187635">
                <a:moveTo>
                  <a:pt x="0" y="0"/>
                </a:moveTo>
                <a:lnTo>
                  <a:pt x="7535365" y="0"/>
                </a:lnTo>
                <a:lnTo>
                  <a:pt x="7535365" y="4187635"/>
                </a:lnTo>
                <a:lnTo>
                  <a:pt x="0" y="41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9" name="Group 9"/>
          <p:cNvGrpSpPr/>
          <p:nvPr/>
        </p:nvGrpSpPr>
        <p:grpSpPr>
          <a:xfrm>
            <a:off x="11747711" y="1429341"/>
            <a:ext cx="4390704" cy="6995433"/>
            <a:chOff x="0" y="0"/>
            <a:chExt cx="5854272" cy="9327245"/>
          </a:xfrm>
        </p:grpSpPr>
        <p:sp>
          <p:nvSpPr>
            <p:cNvPr id="10" name="Freeform 10"/>
            <p:cNvSpPr/>
            <p:nvPr/>
          </p:nvSpPr>
          <p:spPr>
            <a:xfrm rot="5400000">
              <a:off x="2407688" y="946585"/>
              <a:ext cx="860445" cy="392578"/>
            </a:xfrm>
            <a:custGeom>
              <a:avLst/>
              <a:gdLst/>
              <a:ahLst/>
              <a:cxnLst/>
              <a:rect l="l" t="t" r="r" b="b"/>
              <a:pathLst>
                <a:path w="860445" h="392578">
                  <a:moveTo>
                    <a:pt x="0" y="0"/>
                  </a:moveTo>
                  <a:lnTo>
                    <a:pt x="860446" y="0"/>
                  </a:lnTo>
                  <a:lnTo>
                    <a:pt x="860446" y="392578"/>
                  </a:lnTo>
                  <a:lnTo>
                    <a:pt x="0" y="392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26906" y="-47625"/>
              <a:ext cx="2407883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Load Data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90023" y="1661500"/>
              <a:ext cx="4681648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Select Key Features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5400000">
              <a:off x="2496913" y="2708336"/>
              <a:ext cx="860445" cy="392578"/>
            </a:xfrm>
            <a:custGeom>
              <a:avLst/>
              <a:gdLst/>
              <a:ahLst/>
              <a:cxnLst/>
              <a:rect l="l" t="t" r="r" b="b"/>
              <a:pathLst>
                <a:path w="860445" h="392578">
                  <a:moveTo>
                    <a:pt x="0" y="0"/>
                  </a:moveTo>
                  <a:lnTo>
                    <a:pt x="860446" y="0"/>
                  </a:lnTo>
                  <a:lnTo>
                    <a:pt x="860446" y="392578"/>
                  </a:lnTo>
                  <a:lnTo>
                    <a:pt x="0" y="392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23821" y="3502383"/>
              <a:ext cx="3770803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Merge Datasets</a:t>
              </a:r>
            </a:p>
          </p:txBody>
        </p:sp>
        <p:sp>
          <p:nvSpPr>
            <p:cNvPr id="15" name="Freeform 15"/>
            <p:cNvSpPr/>
            <p:nvPr/>
          </p:nvSpPr>
          <p:spPr>
            <a:xfrm rot="5400000">
              <a:off x="2603977" y="6220821"/>
              <a:ext cx="860445" cy="392578"/>
            </a:xfrm>
            <a:custGeom>
              <a:avLst/>
              <a:gdLst/>
              <a:ahLst/>
              <a:cxnLst/>
              <a:rect l="l" t="t" r="r" b="b"/>
              <a:pathLst>
                <a:path w="860445" h="392578">
                  <a:moveTo>
                    <a:pt x="0" y="0"/>
                  </a:moveTo>
                  <a:lnTo>
                    <a:pt x="860446" y="0"/>
                  </a:lnTo>
                  <a:lnTo>
                    <a:pt x="860446" y="392578"/>
                  </a:lnTo>
                  <a:lnTo>
                    <a:pt x="0" y="392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6" name="Freeform 16"/>
            <p:cNvSpPr/>
            <p:nvPr/>
          </p:nvSpPr>
          <p:spPr>
            <a:xfrm rot="5400000">
              <a:off x="2534656" y="4464578"/>
              <a:ext cx="860445" cy="392578"/>
            </a:xfrm>
            <a:custGeom>
              <a:avLst/>
              <a:gdLst/>
              <a:ahLst/>
              <a:cxnLst/>
              <a:rect l="l" t="t" r="r" b="b"/>
              <a:pathLst>
                <a:path w="860445" h="392578">
                  <a:moveTo>
                    <a:pt x="0" y="0"/>
                  </a:moveTo>
                  <a:lnTo>
                    <a:pt x="860445" y="0"/>
                  </a:lnTo>
                  <a:lnTo>
                    <a:pt x="860445" y="392578"/>
                  </a:lnTo>
                  <a:lnTo>
                    <a:pt x="0" y="392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11871" y="6928804"/>
              <a:ext cx="4230529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Visualize Patterns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172561"/>
              <a:ext cx="5854272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Clean + Preprocess Data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5400000">
              <a:off x="2716601" y="7948376"/>
              <a:ext cx="860445" cy="392578"/>
            </a:xfrm>
            <a:custGeom>
              <a:avLst/>
              <a:gdLst/>
              <a:ahLst/>
              <a:cxnLst/>
              <a:rect l="l" t="t" r="r" b="b"/>
              <a:pathLst>
                <a:path w="860445" h="392578">
                  <a:moveTo>
                    <a:pt x="0" y="0"/>
                  </a:moveTo>
                  <a:lnTo>
                    <a:pt x="860445" y="0"/>
                  </a:lnTo>
                  <a:lnTo>
                    <a:pt x="860445" y="392578"/>
                  </a:lnTo>
                  <a:lnTo>
                    <a:pt x="0" y="3925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60988" y="8728079"/>
              <a:ext cx="5156196" cy="599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83"/>
                </a:lnSpc>
                <a:spcBef>
                  <a:spcPct val="0"/>
                </a:spcBef>
              </a:pPr>
              <a:r>
                <a:rPr lang="en-US" sz="2773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Analysis + Conclusion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92996" y="2321570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1672140" flipH="1" flipV="1">
            <a:off x="-3437753" y="-3937991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932906" y="0"/>
                </a:lnTo>
                <a:lnTo>
                  <a:pt x="8932906" y="822960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-4628730" y="560376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TextBox 5"/>
          <p:cNvSpPr txBox="1"/>
          <p:nvPr/>
        </p:nvSpPr>
        <p:spPr>
          <a:xfrm>
            <a:off x="612013" y="2254895"/>
            <a:ext cx="16389876" cy="437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Loading &amp; Exploring Datasets</a:t>
            </a:r>
          </a:p>
          <a:p>
            <a:pPr algn="l">
              <a:lnSpc>
                <a:spcPts val="2700"/>
              </a:lnSpc>
            </a:pPr>
            <a:endParaRPr lang="en-US" sz="2099" b="1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 began by examining all five provided datasets to understand their structure, consistency, and usefulness for answering the research question.</a:t>
            </a:r>
          </a:p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 used: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df.info() → to check data types, null values, and column completeness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df.describe() → to understand numeric distributions (salary, etc.)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df.head() → to view sample rows and sample data</a:t>
            </a:r>
          </a:p>
          <a:p>
            <a:pPr algn="l">
              <a:lnSpc>
                <a:spcPts val="2700"/>
              </a:lnSpc>
            </a:pPr>
            <a:endParaRPr lang="en-US" sz="1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149"/>
              </a:lnSpc>
            </a:pPr>
            <a:r>
              <a:rPr lang="en-US" sz="20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Key Insights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Only datasets 2, 3, and 4 contained relevant fields such as </a:t>
            </a:r>
            <a:r>
              <a:rPr lang="en-US" sz="17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med_salary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7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work_type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and </a:t>
            </a:r>
            <a:r>
              <a:rPr lang="en-US" sz="17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remote_allowed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Datasets 1 and 5 did not contain relevant salary or employment-related fields, so they were excluded.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All relevant datasets shared the same key, </a:t>
            </a:r>
            <a:r>
              <a:rPr lang="en-US" sz="17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job_id</a:t>
            </a: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making them suitable for merging.</a:t>
            </a:r>
          </a:p>
          <a:p>
            <a:pPr marL="367031" lvl="1" indent="-183515" algn="l">
              <a:lnSpc>
                <a:spcPts val="255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Hence, I combined datasets 2, 3, and 4 using an inner join on job_id to create a unified dataframe. for future analysis.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57200"/>
            <a:ext cx="18288000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LOADING &amp; EXPLORING DATASETS</a:t>
            </a:r>
          </a:p>
        </p:txBody>
      </p:sp>
      <p:sp>
        <p:nvSpPr>
          <p:cNvPr id="7" name="Freeform 7"/>
          <p:cNvSpPr/>
          <p:nvPr/>
        </p:nvSpPr>
        <p:spPr>
          <a:xfrm>
            <a:off x="-3771732" y="-241809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3898400" y="-4110889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-1323696" y="8797766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 rot="1886863" flipH="1">
            <a:off x="12971090" y="5548319"/>
            <a:ext cx="677176" cy="191302"/>
          </a:xfrm>
          <a:custGeom>
            <a:avLst/>
            <a:gdLst/>
            <a:ahLst/>
            <a:cxnLst/>
            <a:rect l="l" t="t" r="r" b="b"/>
            <a:pathLst>
              <a:path w="677176" h="191302">
                <a:moveTo>
                  <a:pt x="677177" y="0"/>
                </a:moveTo>
                <a:lnTo>
                  <a:pt x="0" y="0"/>
                </a:lnTo>
                <a:lnTo>
                  <a:pt x="0" y="191302"/>
                </a:lnTo>
                <a:lnTo>
                  <a:pt x="677177" y="191302"/>
                </a:lnTo>
                <a:lnTo>
                  <a:pt x="67717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8887979" y="3231338"/>
            <a:ext cx="7073639" cy="2258123"/>
          </a:xfrm>
          <a:custGeom>
            <a:avLst/>
            <a:gdLst/>
            <a:ahLst/>
            <a:cxnLst/>
            <a:rect l="l" t="t" r="r" b="b"/>
            <a:pathLst>
              <a:path w="7073639" h="2258123">
                <a:moveTo>
                  <a:pt x="0" y="0"/>
                </a:moveTo>
                <a:lnTo>
                  <a:pt x="7073639" y="0"/>
                </a:lnTo>
                <a:lnTo>
                  <a:pt x="7073639" y="2258124"/>
                </a:lnTo>
                <a:lnTo>
                  <a:pt x="0" y="225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Freeform 12"/>
          <p:cNvSpPr/>
          <p:nvPr/>
        </p:nvSpPr>
        <p:spPr>
          <a:xfrm>
            <a:off x="1843435" y="7356485"/>
            <a:ext cx="13316927" cy="2209028"/>
          </a:xfrm>
          <a:custGeom>
            <a:avLst/>
            <a:gdLst/>
            <a:ahLst/>
            <a:cxnLst/>
            <a:rect l="l" t="t" r="r" b="b"/>
            <a:pathLst>
              <a:path w="13316927" h="2209028">
                <a:moveTo>
                  <a:pt x="0" y="0"/>
                </a:moveTo>
                <a:lnTo>
                  <a:pt x="13316927" y="0"/>
                </a:lnTo>
                <a:lnTo>
                  <a:pt x="13316927" y="2209029"/>
                </a:lnTo>
                <a:lnTo>
                  <a:pt x="0" y="22090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3" name="TextBox 13"/>
          <p:cNvSpPr txBox="1"/>
          <p:nvPr/>
        </p:nvSpPr>
        <p:spPr>
          <a:xfrm>
            <a:off x="13530843" y="5584712"/>
            <a:ext cx="2565630" cy="2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merge with inner join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10802" y="6954636"/>
            <a:ext cx="1358219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postings4.csv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7331" y="217541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0" y="345142"/>
            <a:ext cx="18288000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60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DATA CLEANING</a:t>
            </a:r>
          </a:p>
        </p:txBody>
      </p:sp>
      <p:sp>
        <p:nvSpPr>
          <p:cNvPr id="4" name="Freeform 4"/>
          <p:cNvSpPr/>
          <p:nvPr/>
        </p:nvSpPr>
        <p:spPr>
          <a:xfrm>
            <a:off x="14161211" y="-335702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3811761" y="4169449"/>
            <a:ext cx="16026714" cy="8681137"/>
          </a:xfrm>
          <a:custGeom>
            <a:avLst/>
            <a:gdLst/>
            <a:ahLst/>
            <a:cxnLst/>
            <a:rect l="l" t="t" r="r" b="b"/>
            <a:pathLst>
              <a:path w="16026714" h="8681137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9704162" y="1596201"/>
            <a:ext cx="6598076" cy="4098420"/>
          </a:xfrm>
          <a:custGeom>
            <a:avLst/>
            <a:gdLst/>
            <a:ahLst/>
            <a:cxnLst/>
            <a:rect l="l" t="t" r="r" b="b"/>
            <a:pathLst>
              <a:path w="6598076" h="4098420">
                <a:moveTo>
                  <a:pt x="0" y="0"/>
                </a:moveTo>
                <a:lnTo>
                  <a:pt x="6598076" y="0"/>
                </a:lnTo>
                <a:lnTo>
                  <a:pt x="6598076" y="4098420"/>
                </a:lnTo>
                <a:lnTo>
                  <a:pt x="0" y="40984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9704162" y="5829950"/>
            <a:ext cx="6598076" cy="3527433"/>
          </a:xfrm>
          <a:custGeom>
            <a:avLst/>
            <a:gdLst/>
            <a:ahLst/>
            <a:cxnLst/>
            <a:rect l="l" t="t" r="r" b="b"/>
            <a:pathLst>
              <a:path w="6598076" h="3527433">
                <a:moveTo>
                  <a:pt x="0" y="0"/>
                </a:moveTo>
                <a:lnTo>
                  <a:pt x="6598076" y="0"/>
                </a:lnTo>
                <a:lnTo>
                  <a:pt x="6598076" y="3527433"/>
                </a:lnTo>
                <a:lnTo>
                  <a:pt x="0" y="3527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313709" y="1558101"/>
            <a:ext cx="8390453" cy="760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Missing Value Strategy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Goal: Keep useful salary data without adding fake/imputed values.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Salary Columns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max_salary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med_salary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min_salary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Keep rows with at least one salary value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Avoids imputation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Prevents dropping almost the entire dataset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Most jobs report only one salary field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Categorical Columns 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(essential grouping features)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Drop rows with missing values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Needed for grouping and comparison</a:t>
            </a: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Ensures consistent salary units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Except: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remote_allowed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(Keep missing values)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Not central to research question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Missing ≠ incorrect — usually “unspecified”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Final Approach</a:t>
            </a:r>
          </a:p>
          <a:p>
            <a:pPr marL="388620" lvl="1" indent="-194310" algn="l">
              <a:lnSpc>
                <a:spcPts val="2520"/>
              </a:lnSpc>
              <a:buAutoNum type="arabicPeriod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Keep rows with ≥ 1 salary value</a:t>
            </a:r>
          </a:p>
          <a:p>
            <a:pPr marL="388620" lvl="1" indent="-194310" algn="l">
              <a:lnSpc>
                <a:spcPts val="2520"/>
              </a:lnSpc>
              <a:buAutoNum type="arabicPeriod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Drop rows missing essential categories</a:t>
            </a:r>
          </a:p>
          <a:p>
            <a:pPr marL="388620" lvl="1" indent="-194310" algn="l">
              <a:lnSpc>
                <a:spcPts val="2520"/>
              </a:lnSpc>
              <a:buAutoNum type="arabicPeriod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Retain missing remote_allowed</a:t>
            </a:r>
          </a:p>
          <a:p>
            <a:pPr marL="388620" lvl="1" indent="-194310" algn="l">
              <a:lnSpc>
                <a:spcPts val="2520"/>
              </a:lnSpc>
              <a:buAutoNum type="arabicPeriod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Ensures a clean and usable dataset for salary analysis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Reduced dataset from 123,849 → 36,073 rows (≈ 75% removed)</a:t>
            </a:r>
          </a:p>
        </p:txBody>
      </p:sp>
      <p:sp>
        <p:nvSpPr>
          <p:cNvPr id="9" name="Freeform 9"/>
          <p:cNvSpPr/>
          <p:nvPr/>
        </p:nvSpPr>
        <p:spPr>
          <a:xfrm>
            <a:off x="15433457" y="569462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287331" y="217541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0" y="823374"/>
            <a:ext cx="18288000" cy="83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1"/>
              </a:lnSpc>
            </a:pPr>
            <a:r>
              <a:rPr lang="en-US" sz="57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FEATURE ENGINEERING + STANDARDISATION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4161211" y="-3357022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3811761" y="4169449"/>
            <a:ext cx="16026714" cy="8681137"/>
          </a:xfrm>
          <a:custGeom>
            <a:avLst/>
            <a:gdLst/>
            <a:ahLst/>
            <a:cxnLst/>
            <a:rect l="l" t="t" r="r" b="b"/>
            <a:pathLst>
              <a:path w="16026714" h="8681137">
                <a:moveTo>
                  <a:pt x="0" y="0"/>
                </a:moveTo>
                <a:lnTo>
                  <a:pt x="16026714" y="0"/>
                </a:lnTo>
                <a:lnTo>
                  <a:pt x="16026714" y="8681137"/>
                </a:lnTo>
                <a:lnTo>
                  <a:pt x="0" y="86811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5433457" y="5694621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0810907" y="5824707"/>
            <a:ext cx="6610318" cy="3533978"/>
          </a:xfrm>
          <a:custGeom>
            <a:avLst/>
            <a:gdLst/>
            <a:ahLst/>
            <a:cxnLst/>
            <a:rect l="l" t="t" r="r" b="b"/>
            <a:pathLst>
              <a:path w="6610318" h="3533978">
                <a:moveTo>
                  <a:pt x="0" y="0"/>
                </a:moveTo>
                <a:lnTo>
                  <a:pt x="6610318" y="0"/>
                </a:lnTo>
                <a:lnTo>
                  <a:pt x="6610318" y="3533978"/>
                </a:lnTo>
                <a:lnTo>
                  <a:pt x="0" y="353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0810907" y="1998985"/>
            <a:ext cx="6610318" cy="3825722"/>
          </a:xfrm>
          <a:custGeom>
            <a:avLst/>
            <a:gdLst/>
            <a:ahLst/>
            <a:cxnLst/>
            <a:rect l="l" t="t" r="r" b="b"/>
            <a:pathLst>
              <a:path w="6610318" h="3825722">
                <a:moveTo>
                  <a:pt x="0" y="0"/>
                </a:moveTo>
                <a:lnTo>
                  <a:pt x="6610318" y="0"/>
                </a:lnTo>
                <a:lnTo>
                  <a:pt x="6610318" y="3825722"/>
                </a:lnTo>
                <a:lnTo>
                  <a:pt x="0" y="3825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740764" y="1863725"/>
            <a:ext cx="10239502" cy="703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Feature Engineering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Filled missing med_salary using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(min_salary + max_salary) / 2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Ensured every job has a usable median salary value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1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Salary Standardisation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Converted all salaries to YEARLY by:</a:t>
            </a:r>
          </a:p>
          <a:p>
            <a:pPr marL="777240" lvl="2" indent="-259080" algn="l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Converting pay periods (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HOURLY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WEEKLY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BIWEEKLY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MONTHLY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) →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 YEARLY</a:t>
            </a:r>
          </a:p>
          <a:p>
            <a:pPr marL="777240" lvl="2" indent="-259080" algn="l">
              <a:lnSpc>
                <a:spcPts val="288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(Using correct multipliers: 2080 hours/year, 52 weeks/year, etc.)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Ensures salary values are comparable across all job types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Without standardisation, salaries cannot be compared meaningfully.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51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Currency Conversion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Detected multiple currencies: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USD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CAD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BBD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EUR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AUD</a:t>
            </a: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GBP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Converted all salaries to USD using appropriate exchange rates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Ensured salaries are in one consistent currency</a:t>
            </a:r>
          </a:p>
          <a:p>
            <a:pPr marL="388620" lvl="1" indent="-194310" algn="l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Standardising to USD removes currency bias when comparing global job postings.</a:t>
            </a:r>
          </a:p>
          <a:p>
            <a:pPr algn="l">
              <a:lnSpc>
                <a:spcPts val="288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D9D9D9"/>
                </a:solidFill>
                <a:latin typeface="Garet"/>
                <a:ea typeface="Garet"/>
                <a:cs typeface="Garet"/>
                <a:sym typeface="Garet"/>
              </a:rPr>
              <a:t>Standardising pay periods and currencies ensures all jobs can be compared fairly and accurately</a:t>
            </a:r>
            <a:r>
              <a:rPr lang="en-US" sz="1500">
                <a:solidFill>
                  <a:srgbClr val="7F858D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</a:p>
          <a:p>
            <a:pPr algn="l">
              <a:lnSpc>
                <a:spcPts val="2880"/>
              </a:lnSpc>
            </a:pPr>
            <a:endParaRPr lang="en-US" sz="1500">
              <a:solidFill>
                <a:srgbClr val="7F858D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01571" y="-1163152"/>
            <a:ext cx="5207794" cy="9258300"/>
          </a:xfrm>
          <a:custGeom>
            <a:avLst/>
            <a:gdLst/>
            <a:ahLst/>
            <a:cxnLst/>
            <a:rect l="l" t="t" r="r" b="b"/>
            <a:pathLst>
              <a:path w="5207794" h="9258300">
                <a:moveTo>
                  <a:pt x="0" y="0"/>
                </a:moveTo>
                <a:lnTo>
                  <a:pt x="5207794" y="0"/>
                </a:lnTo>
                <a:lnTo>
                  <a:pt x="520779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4201385" y="5880610"/>
            <a:ext cx="9144000" cy="5081603"/>
          </a:xfrm>
          <a:custGeom>
            <a:avLst/>
            <a:gdLst/>
            <a:ahLst/>
            <a:cxnLst/>
            <a:rect l="l" t="t" r="r" b="b"/>
            <a:pathLst>
              <a:path w="9144000" h="5081603">
                <a:moveTo>
                  <a:pt x="0" y="0"/>
                </a:moveTo>
                <a:lnTo>
                  <a:pt x="9144000" y="0"/>
                </a:lnTo>
                <a:lnTo>
                  <a:pt x="9144000" y="5081603"/>
                </a:lnTo>
                <a:lnTo>
                  <a:pt x="0" y="5081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000248" y="-1428466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3283924" y="-129815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9517185" y="1934319"/>
            <a:ext cx="7107411" cy="3799731"/>
          </a:xfrm>
          <a:custGeom>
            <a:avLst/>
            <a:gdLst/>
            <a:ahLst/>
            <a:cxnLst/>
            <a:rect l="l" t="t" r="r" b="b"/>
            <a:pathLst>
              <a:path w="7107411" h="3799731">
                <a:moveTo>
                  <a:pt x="0" y="0"/>
                </a:moveTo>
                <a:lnTo>
                  <a:pt x="7107412" y="0"/>
                </a:lnTo>
                <a:lnTo>
                  <a:pt x="7107412" y="3799731"/>
                </a:lnTo>
                <a:lnTo>
                  <a:pt x="0" y="3799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9144000" y="6010920"/>
            <a:ext cx="7926185" cy="2732647"/>
          </a:xfrm>
          <a:custGeom>
            <a:avLst/>
            <a:gdLst/>
            <a:ahLst/>
            <a:cxnLst/>
            <a:rect l="l" t="t" r="r" b="b"/>
            <a:pathLst>
              <a:path w="7926185" h="2732647">
                <a:moveTo>
                  <a:pt x="0" y="0"/>
                </a:moveTo>
                <a:lnTo>
                  <a:pt x="7926185" y="0"/>
                </a:lnTo>
                <a:lnTo>
                  <a:pt x="7926185" y="2732646"/>
                </a:lnTo>
                <a:lnTo>
                  <a:pt x="0" y="2732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0" y="659999"/>
            <a:ext cx="18288000" cy="86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STANDARDISATION + OUTLIERS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8758" y="1877169"/>
            <a:ext cx="7896392" cy="741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Categorical Standardisation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formatted_work_type</a:t>
            </a:r>
          </a:p>
          <a:p>
            <a:pPr marL="777243" lvl="2" indent="-259081" algn="l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Already consistent (Full-time, Part-time, Contract, Internship, Volunteer, etc.)</a:t>
            </a:r>
          </a:p>
          <a:p>
            <a:pPr marL="777243" lvl="2" indent="-259081" algn="l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No transformation required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 i="1">
                <a:solidFill>
                  <a:srgbClr val="FFFFFF"/>
                </a:solidFill>
                <a:latin typeface="Garet Italics"/>
                <a:ea typeface="Garet Italics"/>
                <a:cs typeface="Garet Italics"/>
                <a:sym typeface="Garet Italics"/>
              </a:rPr>
              <a:t>remote_allowed</a:t>
            </a:r>
          </a:p>
          <a:p>
            <a:pPr marL="777243" lvl="2" indent="-259081" algn="l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1.0 → converted to "Remote"</a:t>
            </a:r>
          </a:p>
          <a:p>
            <a:pPr marL="777243" lvl="2" indent="-259081" algn="l">
              <a:lnSpc>
                <a:spcPts val="270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Missing values → kept as "Unspecified"</a:t>
            </a:r>
          </a:p>
          <a:p>
            <a:pPr algn="l">
              <a:lnSpc>
                <a:spcPts val="2700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Outlier Detection 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Identified extreme salary values using IQR method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Chose not to remove outliers, as they represent real and meaningful salary variation.</a:t>
            </a:r>
          </a:p>
          <a:p>
            <a:pPr algn="l">
              <a:lnSpc>
                <a:spcPts val="3299"/>
              </a:lnSpc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29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Final Feature Selection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Kept only the features relevant to the research question: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job_id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med_salary (yearly)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formatted_work_type</a:t>
            </a:r>
          </a:p>
          <a:p>
            <a:pPr marL="388622" lvl="1" indent="-194311" algn="l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remote_allowed</a:t>
            </a:r>
          </a:p>
          <a:p>
            <a:pPr algn="ctr">
              <a:lnSpc>
                <a:spcPts val="2400"/>
              </a:lnSpc>
            </a:pPr>
            <a:r>
              <a:rPr lang="en-US" sz="1600">
                <a:solidFill>
                  <a:srgbClr val="D9D9D9"/>
                </a:solidFill>
                <a:latin typeface="Garet"/>
                <a:ea typeface="Garet"/>
                <a:cs typeface="Garet"/>
                <a:sym typeface="Garet"/>
              </a:rPr>
              <a:t>This creates a focused dataset aligned directly with the research question.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47866" y="8838816"/>
            <a:ext cx="710741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final dataset (preview)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109257" y="-86396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2867631" flipH="1">
            <a:off x="14454938" y="4652624"/>
            <a:ext cx="8932907" cy="8229600"/>
          </a:xfrm>
          <a:custGeom>
            <a:avLst/>
            <a:gdLst/>
            <a:ahLst/>
            <a:cxnLst/>
            <a:rect l="l" t="t" r="r" b="b"/>
            <a:pathLst>
              <a:path w="8932907" h="8229600">
                <a:moveTo>
                  <a:pt x="8932906" y="0"/>
                </a:moveTo>
                <a:lnTo>
                  <a:pt x="0" y="0"/>
                </a:lnTo>
                <a:lnTo>
                  <a:pt x="0" y="8229600"/>
                </a:lnTo>
                <a:lnTo>
                  <a:pt x="8932906" y="8229600"/>
                </a:lnTo>
                <a:lnTo>
                  <a:pt x="8932906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5266853" y="6080280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6" y="0"/>
                </a:lnTo>
                <a:lnTo>
                  <a:pt x="7309076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7357914" y="1793985"/>
            <a:ext cx="10527577" cy="5896503"/>
          </a:xfrm>
          <a:custGeom>
            <a:avLst/>
            <a:gdLst/>
            <a:ahLst/>
            <a:cxnLst/>
            <a:rect l="l" t="t" r="r" b="b"/>
            <a:pathLst>
              <a:path w="10527577" h="5896503">
                <a:moveTo>
                  <a:pt x="0" y="0"/>
                </a:moveTo>
                <a:lnTo>
                  <a:pt x="10527577" y="0"/>
                </a:lnTo>
                <a:lnTo>
                  <a:pt x="10527577" y="5896503"/>
                </a:lnTo>
                <a:lnTo>
                  <a:pt x="0" y="5896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778686" y="2076824"/>
            <a:ext cx="6237073" cy="525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</a:t>
            </a: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ey Insights</a:t>
            </a:r>
          </a:p>
          <a:p>
            <a:pPr marL="367031" lvl="1" indent="-183515" algn="l">
              <a:lnSpc>
                <a:spcPts val="263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 roles generally pay higher, especially Full-time and Contract</a:t>
            </a:r>
          </a:p>
          <a:p>
            <a:pPr marL="367031" lvl="1" indent="-183515" algn="l">
              <a:lnSpc>
                <a:spcPts val="263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Salary ranking stays the same:</a:t>
            </a:r>
          </a:p>
          <a:p>
            <a:pPr marL="367031" lvl="1" indent="-183515" algn="l">
              <a:lnSpc>
                <a:spcPts val="263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Contract &gt; Full-time &gt; Temporary &gt; Internship &gt; Part-time</a:t>
            </a:r>
          </a:p>
          <a:p>
            <a:pPr marL="367031" lvl="1" indent="-183515" algn="l">
              <a:lnSpc>
                <a:spcPts val="2635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Unspecified roles show similar patterns, but usually slightly lower</a:t>
            </a:r>
          </a:p>
          <a:p>
            <a:pPr algn="l">
              <a:lnSpc>
                <a:spcPts val="2635"/>
              </a:lnSpc>
            </a:pPr>
            <a:endParaRPr lang="en-US" sz="1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635"/>
              </a:lnSpc>
            </a:pPr>
            <a:endParaRPr lang="en-US" sz="17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3409"/>
              </a:lnSpc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Notable Observations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“Other” (Remote) shows very high salaries — likely specialized roles</a:t>
            </a:r>
          </a:p>
          <a:p>
            <a:pPr marL="388620" lvl="1" indent="-194310" algn="l">
              <a:lnSpc>
                <a:spcPts val="279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Remote Volunteer salaries are unreliable due to tiny sample size</a:t>
            </a:r>
          </a:p>
        </p:txBody>
      </p:sp>
      <p:sp>
        <p:nvSpPr>
          <p:cNvPr id="7" name="Freeform 7"/>
          <p:cNvSpPr/>
          <p:nvPr/>
        </p:nvSpPr>
        <p:spPr>
          <a:xfrm>
            <a:off x="14873733" y="-3654538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6"/>
                </a:lnTo>
                <a:lnTo>
                  <a:pt x="0" y="730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8089182" y="7531117"/>
            <a:ext cx="7309077" cy="7309077"/>
          </a:xfrm>
          <a:custGeom>
            <a:avLst/>
            <a:gdLst/>
            <a:ahLst/>
            <a:cxnLst/>
            <a:rect l="l" t="t" r="r" b="b"/>
            <a:pathLst>
              <a:path w="7309077" h="7309077">
                <a:moveTo>
                  <a:pt x="0" y="0"/>
                </a:moveTo>
                <a:lnTo>
                  <a:pt x="7309077" y="0"/>
                </a:lnTo>
                <a:lnTo>
                  <a:pt x="7309077" y="7309077"/>
                </a:lnTo>
                <a:lnTo>
                  <a:pt x="0" y="73090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778686" y="7930811"/>
            <a:ext cx="8365314" cy="195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nterpretation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Higher remote salaries may reflect:</a:t>
            </a:r>
          </a:p>
          <a:p>
            <a:pPr marL="777240" lvl="2" indent="-259080" algn="l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global talent competition</a:t>
            </a:r>
          </a:p>
          <a:p>
            <a:pPr marL="777240" lvl="2" indent="-259080" algn="l">
              <a:lnSpc>
                <a:spcPts val="2520"/>
              </a:lnSpc>
              <a:spcBef>
                <a:spcPct val="0"/>
              </a:spcBef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skill premiums for remote-ready roles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90204" y="7930811"/>
            <a:ext cx="8365314" cy="163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Limitations</a:t>
            </a:r>
          </a:p>
          <a:p>
            <a:pPr marL="388620" lvl="1" indent="-194310" algn="l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Some categories (e.g., Remote Volunteer, Remote Temporary) have very few observations, so results should be interpreted cautiously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FFFFFF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0" y="518130"/>
            <a:ext cx="182880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FFFFFF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SALARY DISTRIBUTION BY REMOTE WORK STATUS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</Words>
  <Application>Microsoft Office PowerPoint</Application>
  <PresentationFormat>Custom</PresentationFormat>
  <Paragraphs>219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Garet Italics</vt:lpstr>
      <vt:lpstr>Space Mono Bold</vt:lpstr>
      <vt:lpstr>Calibri</vt:lpstr>
      <vt:lpstr>Garet</vt:lpstr>
      <vt:lpstr>Arial</vt:lpstr>
      <vt:lpstr>Space Mono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PDAS CA1</dc:title>
  <cp:lastModifiedBy>Kandy Joey</cp:lastModifiedBy>
  <cp:revision>2</cp:revision>
  <dcterms:created xsi:type="dcterms:W3CDTF">2006-08-16T00:00:00Z</dcterms:created>
  <dcterms:modified xsi:type="dcterms:W3CDTF">2025-11-30T12:27:37Z</dcterms:modified>
  <dc:identifier>DAG6D1pSp7s</dc:identifier>
</cp:coreProperties>
</file>